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62" r:id="rId5"/>
    <p:sldId id="307" r:id="rId6"/>
    <p:sldId id="465" r:id="rId7"/>
    <p:sldId id="466" r:id="rId8"/>
    <p:sldId id="468" r:id="rId9"/>
    <p:sldId id="467" r:id="rId10"/>
    <p:sldId id="469" r:id="rId11"/>
    <p:sldId id="473" r:id="rId12"/>
    <p:sldId id="471" r:id="rId13"/>
    <p:sldId id="472" r:id="rId14"/>
    <p:sldId id="470" r:id="rId15"/>
    <p:sldId id="4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2/8/2020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2/8/2020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3790163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81970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2470948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911181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3941978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1368842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55725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258432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9843838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2/8/2020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2/8/2020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2/8/2020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2/8/2020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2/8/2020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2/8/2020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2/8/2020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2/8/2020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2/8/2020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2/8/2020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2/8/2020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2/8/2020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Preaching the Word</a:t>
            </a:r>
          </a:p>
          <a:p>
            <a:pPr algn="ctr"/>
            <a:r>
              <a:rPr lang="en-US" sz="2800" dirty="0">
                <a:solidFill>
                  <a:schemeClr val="bg1"/>
                </a:solidFill>
              </a:rPr>
              <a:t>2 Timothy 4:1-5 (Part 1)</a:t>
            </a:r>
          </a:p>
        </p:txBody>
      </p:sp>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1 Corinthians 3:10-15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509200"/>
          </a:xfrm>
          <a:prstGeom prst="rect">
            <a:avLst/>
          </a:prstGeom>
          <a:noFill/>
          <a:ln>
            <a:noFill/>
          </a:ln>
        </p:spPr>
        <p:txBody>
          <a:bodyPr wrap="square" rtlCol="0">
            <a:spAutoFit/>
          </a:bodyPr>
          <a:lstStyle/>
          <a:p>
            <a:pPr algn="just"/>
            <a:r>
              <a:rPr lang="en-US" sz="3200" i="1" dirty="0">
                <a:solidFill>
                  <a:schemeClr val="bg1"/>
                </a:solidFill>
              </a:rPr>
              <a:t>10 According to the grace of God which was given to me, like a wise master builder I laid a foundation, and another is building on it. But each man must be careful how he builds on it. 11 For no man can lay a foundation other than the one which is laid, which is Jesus Christ. 12 Now if any man builds on the foundation with gold, silver, precious stones, wood, hay, straw, 13 each man's work will become evident; for the day will show it because it is to be revealed with fire, and the fire itself will test the quality of each man's work. 14 If any man's work which he has built on it remains, he will receive a reward. 15 If any man's work is burned up, he will suffer loss; but he himself will be saved, yet so as through fire.</a:t>
            </a:r>
            <a:r>
              <a:rPr lang="en-US" sz="3200" dirty="0">
                <a:solidFill>
                  <a:schemeClr val="bg1"/>
                </a:solidFill>
              </a:rPr>
              <a:t> </a:t>
            </a:r>
          </a:p>
        </p:txBody>
      </p:sp>
    </p:spTree>
    <p:extLst>
      <p:ext uri="{BB962C8B-B14F-4D97-AF65-F5344CB8AC3E}">
        <p14:creationId xmlns:p14="http://schemas.microsoft.com/office/powerpoint/2010/main" val="29838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Preaching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84775"/>
          </a:xfrm>
          <a:prstGeom prst="rect">
            <a:avLst/>
          </a:prstGeom>
          <a:noFill/>
          <a:ln>
            <a:noFill/>
          </a:ln>
        </p:spPr>
        <p:txBody>
          <a:bodyPr wrap="square" rtlCol="0">
            <a:spAutoFit/>
          </a:bodyPr>
          <a:lstStyle/>
          <a:p>
            <a:pPr marL="857250" indent="-857250" algn="just">
              <a:buFont typeface="+mj-lt"/>
              <a:buAutoNum type="romanUcPeriod"/>
            </a:pPr>
            <a:r>
              <a:rPr lang="en-US" sz="3200" b="1" dirty="0">
                <a:solidFill>
                  <a:schemeClr val="bg1"/>
                </a:solidFill>
              </a:rPr>
              <a:t>The Word of God is to be preached in light of eschatology (4:1)</a:t>
            </a:r>
          </a:p>
        </p:txBody>
      </p:sp>
      <p:sp>
        <p:nvSpPr>
          <p:cNvPr id="5" name="TextBox 4">
            <a:extLst>
              <a:ext uri="{FF2B5EF4-FFF2-40B4-BE49-F238E27FC236}">
                <a16:creationId xmlns:a16="http://schemas.microsoft.com/office/drawing/2014/main" id="{5C8B8021-23E7-4BD1-83A9-98791F0D94F9}"/>
              </a:ext>
            </a:extLst>
          </p:cNvPr>
          <p:cNvSpPr txBox="1"/>
          <p:nvPr/>
        </p:nvSpPr>
        <p:spPr>
          <a:xfrm>
            <a:off x="262554" y="1835098"/>
            <a:ext cx="11661731" cy="954107"/>
          </a:xfrm>
          <a:prstGeom prst="rect">
            <a:avLst/>
          </a:prstGeom>
          <a:noFill/>
          <a:ln>
            <a:noFill/>
          </a:ln>
        </p:spPr>
        <p:txBody>
          <a:bodyPr wrap="square" rtlCol="0">
            <a:spAutoFit/>
          </a:bodyPr>
          <a:lstStyle/>
          <a:p>
            <a:pPr algn="just"/>
            <a:r>
              <a:rPr lang="en-US" sz="2800" i="1" dirty="0">
                <a:solidFill>
                  <a:schemeClr val="bg1"/>
                </a:solidFill>
              </a:rPr>
              <a:t>I solemnly charge you in the presence of God and of Christ Jesus, who is to judge the living and the dead, and by His appearing and His kingdom: </a:t>
            </a:r>
            <a:endParaRPr lang="en-US" sz="2800" dirty="0">
              <a:solidFill>
                <a:schemeClr val="bg1"/>
              </a:solidFill>
            </a:endParaRPr>
          </a:p>
        </p:txBody>
      </p:sp>
      <p:sp>
        <p:nvSpPr>
          <p:cNvPr id="6" name="TextBox 5">
            <a:extLst>
              <a:ext uri="{FF2B5EF4-FFF2-40B4-BE49-F238E27FC236}">
                <a16:creationId xmlns:a16="http://schemas.microsoft.com/office/drawing/2014/main" id="{E1349A5E-11F3-4A86-9058-FE01905FC543}"/>
              </a:ext>
            </a:extLst>
          </p:cNvPr>
          <p:cNvSpPr txBox="1"/>
          <p:nvPr/>
        </p:nvSpPr>
        <p:spPr>
          <a:xfrm>
            <a:off x="259974" y="3816298"/>
            <a:ext cx="11661731" cy="1938992"/>
          </a:xfrm>
          <a:prstGeom prst="rect">
            <a:avLst/>
          </a:prstGeom>
          <a:noFill/>
          <a:ln>
            <a:noFill/>
          </a:ln>
        </p:spPr>
        <p:txBody>
          <a:bodyPr wrap="square" rtlCol="0">
            <a:spAutoFit/>
          </a:bodyPr>
          <a:lstStyle/>
          <a:p>
            <a:pPr algn="just"/>
            <a:r>
              <a:rPr lang="en-US" sz="2800" i="1" dirty="0">
                <a:solidFill>
                  <a:schemeClr val="bg1"/>
                </a:solidFill>
              </a:rPr>
              <a:t>APPLICATION QUESTION:</a:t>
            </a:r>
          </a:p>
          <a:p>
            <a:pPr algn="just"/>
            <a:r>
              <a:rPr lang="en-US" sz="3200" dirty="0">
                <a:solidFill>
                  <a:schemeClr val="bg1"/>
                </a:solidFill>
              </a:rPr>
              <a:t>How can keeping a watchful eye towards Christ’s coming, judgment, and kingdom help motivate us toward faithfulness and godliness? </a:t>
            </a:r>
          </a:p>
          <a:p>
            <a:pPr algn="just"/>
            <a:endParaRPr lang="en-US" sz="2800" dirty="0">
              <a:solidFill>
                <a:schemeClr val="bg1"/>
              </a:solidFill>
            </a:endParaRPr>
          </a:p>
        </p:txBody>
      </p:sp>
    </p:spTree>
    <p:extLst>
      <p:ext uri="{BB962C8B-B14F-4D97-AF65-F5344CB8AC3E}">
        <p14:creationId xmlns:p14="http://schemas.microsoft.com/office/powerpoint/2010/main" val="2598085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1750"/>
                                        <p:tgtEl>
                                          <p:spTgt spid="6">
                                            <p:txEl>
                                              <p:pRg st="0" end="0"/>
                                            </p:txEl>
                                          </p:spTgt>
                                        </p:tgtEl>
                                      </p:cBhvr>
                                    </p:animEffect>
                                  </p:childTnLst>
                                </p:cTn>
                              </p:par>
                            </p:childTnLst>
                          </p:cTn>
                        </p:par>
                        <p:par>
                          <p:cTn id="17" fill="hold">
                            <p:stCondLst>
                              <p:cond delay="1750"/>
                            </p:stCondLst>
                            <p:childTnLst>
                              <p:par>
                                <p:cTn id="18" presetID="10" presetClass="entr" presetSubtype="0" fill="hold" nodeType="afterEffect">
                                  <p:stCondLst>
                                    <p:cond delay="125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Preaching the Word</a:t>
            </a:r>
          </a:p>
          <a:p>
            <a:pPr algn="ctr"/>
            <a:r>
              <a:rPr lang="en-US" sz="2800" dirty="0">
                <a:solidFill>
                  <a:schemeClr val="bg1"/>
                </a:solidFill>
              </a:rPr>
              <a:t>2 Timothy 4:1-5 (Part 1)</a:t>
            </a:r>
          </a:p>
        </p:txBody>
      </p:sp>
    </p:spTree>
    <p:extLst>
      <p:ext uri="{BB962C8B-B14F-4D97-AF65-F5344CB8AC3E}">
        <p14:creationId xmlns:p14="http://schemas.microsoft.com/office/powerpoint/2010/main" val="2258128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4:1-5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algn="just"/>
            <a:r>
              <a:rPr lang="en-US" sz="3200" i="1" dirty="0">
                <a:solidFill>
                  <a:schemeClr val="bg1"/>
                </a:solidFill>
              </a:rPr>
              <a:t>1</a:t>
            </a:r>
            <a:r>
              <a:rPr lang="en-US" sz="3200" dirty="0">
                <a:solidFill>
                  <a:schemeClr val="bg1"/>
                </a:solidFill>
              </a:rPr>
              <a:t> </a:t>
            </a:r>
            <a:r>
              <a:rPr lang="en-US" sz="3200" i="1" dirty="0">
                <a:solidFill>
                  <a:schemeClr val="bg1"/>
                </a:solidFill>
              </a:rPr>
              <a:t>I solemnly charge you in the presence of God and of Christ Jesus, who is to judge the living and the dead, and by His appearing and His kingdom: 2 preach the word; be ready in season and out of season; reprove, rebuke, exhort, with great patience and instruction. 3 For the time will come when they will not endure sound doctrine; but wanting to have their ears tickled, they will accumulate for themselves teachers in accordance to their own desires, 4 and will turn away their ears from the truth and will turn aside to myths. 5 But you, be sober in all things, endure hardship, do the work of an evangelist, fulfill your ministry. </a:t>
            </a:r>
            <a:endParaRPr lang="en-US" sz="32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Reoccurring Theme of 2 Timothy</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943620"/>
            <a:ext cx="11661731" cy="584775"/>
          </a:xfrm>
          <a:prstGeom prst="rect">
            <a:avLst/>
          </a:prstGeom>
          <a:noFill/>
          <a:ln>
            <a:noFill/>
          </a:ln>
        </p:spPr>
        <p:txBody>
          <a:bodyPr wrap="square" rtlCol="0">
            <a:spAutoFit/>
          </a:bodyPr>
          <a:lstStyle/>
          <a:p>
            <a:pPr algn="ctr"/>
            <a:r>
              <a:rPr lang="en-US" sz="3200" b="1" i="1" dirty="0">
                <a:solidFill>
                  <a:schemeClr val="bg1"/>
                </a:solidFill>
              </a:rPr>
              <a:t>Faithfulness to and with God’s Word</a:t>
            </a:r>
            <a:endParaRPr lang="en-US" sz="3200" b="1" dirty="0">
              <a:solidFill>
                <a:schemeClr val="bg1"/>
              </a:solidFill>
            </a:endParaRPr>
          </a:p>
        </p:txBody>
      </p:sp>
      <p:sp>
        <p:nvSpPr>
          <p:cNvPr id="5" name="TextBox 4">
            <a:extLst>
              <a:ext uri="{FF2B5EF4-FFF2-40B4-BE49-F238E27FC236}">
                <a16:creationId xmlns:a16="http://schemas.microsoft.com/office/drawing/2014/main" id="{F65BB03C-B161-4883-A2C6-22A94F98F280}"/>
              </a:ext>
            </a:extLst>
          </p:cNvPr>
          <p:cNvSpPr txBox="1"/>
          <p:nvPr/>
        </p:nvSpPr>
        <p:spPr>
          <a:xfrm>
            <a:off x="242170" y="3536510"/>
            <a:ext cx="11661731" cy="1323439"/>
          </a:xfrm>
          <a:prstGeom prst="rect">
            <a:avLst/>
          </a:prstGeom>
          <a:noFill/>
          <a:ln>
            <a:noFill/>
          </a:ln>
        </p:spPr>
        <p:txBody>
          <a:bodyPr wrap="square" rtlCol="0">
            <a:spAutoFit/>
          </a:bodyPr>
          <a:lstStyle/>
          <a:p>
            <a:pPr algn="ctr"/>
            <a:r>
              <a:rPr lang="en-US" sz="4000" b="1" i="1" dirty="0">
                <a:solidFill>
                  <a:schemeClr val="bg1"/>
                </a:solidFill>
              </a:rPr>
              <a:t>There is no faithful living for Christ without faithfulness to the Word of God!</a:t>
            </a:r>
            <a:r>
              <a:rPr lang="en-US" sz="4000" dirty="0">
                <a:solidFill>
                  <a:schemeClr val="bg1"/>
                </a:solidFill>
              </a:rPr>
              <a:t> </a:t>
            </a:r>
            <a:endParaRPr lang="en-US" sz="4000" b="1" dirty="0">
              <a:solidFill>
                <a:schemeClr val="bg1"/>
              </a:solidFill>
            </a:endParaRPr>
          </a:p>
        </p:txBody>
      </p:sp>
    </p:spTree>
    <p:extLst>
      <p:ext uri="{BB962C8B-B14F-4D97-AF65-F5344CB8AC3E}">
        <p14:creationId xmlns:p14="http://schemas.microsoft.com/office/powerpoint/2010/main" val="2914447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5000"/>
                            </p:stCondLst>
                            <p:childTnLst>
                              <p:par>
                                <p:cTn id="9" presetID="42" presetClass="entr" presetSubtype="0" fill="hold" grpId="0" nodeType="afterEffect">
                                  <p:stCondLst>
                                    <p:cond delay="3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3250"/>
                                        <p:tgtEl>
                                          <p:spTgt spid="5"/>
                                        </p:tgtEl>
                                      </p:cBhvr>
                                    </p:animEffect>
                                    <p:anim calcmode="lin" valueType="num">
                                      <p:cBhvr>
                                        <p:cTn id="12" dur="3250" fill="hold"/>
                                        <p:tgtEl>
                                          <p:spTgt spid="5"/>
                                        </p:tgtEl>
                                        <p:attrNameLst>
                                          <p:attrName>ppt_x</p:attrName>
                                        </p:attrNameLst>
                                      </p:cBhvr>
                                      <p:tavLst>
                                        <p:tav tm="0">
                                          <p:val>
                                            <p:strVal val="#ppt_x"/>
                                          </p:val>
                                        </p:tav>
                                        <p:tav tm="100000">
                                          <p:val>
                                            <p:strVal val="#ppt_x"/>
                                          </p:val>
                                        </p:tav>
                                      </p:tavLst>
                                    </p:anim>
                                    <p:anim calcmode="lin" valueType="num">
                                      <p:cBhvr>
                                        <p:cTn id="13" dur="32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4:1-2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4154984"/>
          </a:xfrm>
          <a:prstGeom prst="rect">
            <a:avLst/>
          </a:prstGeom>
          <a:noFill/>
          <a:ln>
            <a:noFill/>
          </a:ln>
        </p:spPr>
        <p:txBody>
          <a:bodyPr wrap="square" rtlCol="0">
            <a:spAutoFit/>
          </a:bodyPr>
          <a:lstStyle/>
          <a:p>
            <a:pPr algn="just"/>
            <a:r>
              <a:rPr lang="en-US" sz="4400" i="1" dirty="0">
                <a:solidFill>
                  <a:schemeClr val="bg1"/>
                </a:solidFill>
              </a:rPr>
              <a:t>1</a:t>
            </a:r>
            <a:r>
              <a:rPr lang="en-US" sz="4400" dirty="0">
                <a:solidFill>
                  <a:schemeClr val="bg1"/>
                </a:solidFill>
              </a:rPr>
              <a:t> </a:t>
            </a:r>
            <a:r>
              <a:rPr lang="en-US" sz="4400" i="1" dirty="0">
                <a:solidFill>
                  <a:schemeClr val="bg1"/>
                </a:solidFill>
              </a:rPr>
              <a:t>I solemnly charge you in the presence of God and of Christ Jesus, who is to judge the living and the dead, and by His appearing and His kingdom: 2 preach the word; be ready in season and out of season; reprove, rebuke, exhort, with great patience and instruction.</a:t>
            </a:r>
            <a:endParaRPr lang="en-US" sz="4400" dirty="0">
              <a:solidFill>
                <a:schemeClr val="bg1"/>
              </a:solidFill>
            </a:endParaRPr>
          </a:p>
        </p:txBody>
      </p:sp>
    </p:spTree>
    <p:extLst>
      <p:ext uri="{BB962C8B-B14F-4D97-AF65-F5344CB8AC3E}">
        <p14:creationId xmlns:p14="http://schemas.microsoft.com/office/powerpoint/2010/main" val="442123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Matthew 28:19-20</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308324"/>
          </a:xfrm>
          <a:prstGeom prst="rect">
            <a:avLst/>
          </a:prstGeom>
          <a:noFill/>
          <a:ln>
            <a:noFill/>
          </a:ln>
        </p:spPr>
        <p:txBody>
          <a:bodyPr wrap="square" rtlCol="0">
            <a:spAutoFit/>
          </a:bodyPr>
          <a:lstStyle/>
          <a:p>
            <a:pPr algn="just"/>
            <a:r>
              <a:rPr lang="en-US" sz="3600" i="1" dirty="0">
                <a:solidFill>
                  <a:schemeClr val="bg1"/>
                </a:solidFill>
              </a:rPr>
              <a:t>19 Go therefore and make disciples of all the nations, baptizing them in the name of the Father and the Son and the Holy Spirit, 20 teaching them to observe all that I commanded you; and lo, I am with you always, even to the end of the age.</a:t>
            </a:r>
            <a:r>
              <a:rPr lang="en-US" sz="3600" dirty="0">
                <a:solidFill>
                  <a:schemeClr val="bg1"/>
                </a:solidFill>
              </a:rPr>
              <a:t> </a:t>
            </a:r>
          </a:p>
        </p:txBody>
      </p:sp>
      <p:sp>
        <p:nvSpPr>
          <p:cNvPr id="5" name="TextBox 4">
            <a:extLst>
              <a:ext uri="{FF2B5EF4-FFF2-40B4-BE49-F238E27FC236}">
                <a16:creationId xmlns:a16="http://schemas.microsoft.com/office/drawing/2014/main" id="{48117EBE-DF65-42E7-8144-DA9CEF185982}"/>
              </a:ext>
            </a:extLst>
          </p:cNvPr>
          <p:cNvSpPr txBox="1"/>
          <p:nvPr/>
        </p:nvSpPr>
        <p:spPr>
          <a:xfrm>
            <a:off x="254696" y="4676376"/>
            <a:ext cx="11661731" cy="1200329"/>
          </a:xfrm>
          <a:prstGeom prst="rect">
            <a:avLst/>
          </a:prstGeom>
          <a:noFill/>
          <a:ln>
            <a:noFill/>
          </a:ln>
        </p:spPr>
        <p:txBody>
          <a:bodyPr wrap="square" rtlCol="0">
            <a:spAutoFit/>
          </a:bodyPr>
          <a:lstStyle/>
          <a:p>
            <a:pPr algn="ctr"/>
            <a:r>
              <a:rPr lang="en-US" sz="3600" dirty="0">
                <a:solidFill>
                  <a:schemeClr val="bg1"/>
                </a:solidFill>
              </a:rPr>
              <a:t>“True learners of Jesus Christ are those who </a:t>
            </a:r>
          </a:p>
          <a:p>
            <a:pPr algn="ctr"/>
            <a:r>
              <a:rPr lang="en-US" sz="3600" dirty="0">
                <a:solidFill>
                  <a:schemeClr val="bg1"/>
                </a:solidFill>
              </a:rPr>
              <a:t>make other learners of Jesus Christ.”</a:t>
            </a:r>
          </a:p>
        </p:txBody>
      </p:sp>
    </p:spTree>
    <p:extLst>
      <p:ext uri="{BB962C8B-B14F-4D97-AF65-F5344CB8AC3E}">
        <p14:creationId xmlns:p14="http://schemas.microsoft.com/office/powerpoint/2010/main" val="1957511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7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Preaching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754326"/>
          </a:xfrm>
          <a:prstGeom prst="rect">
            <a:avLst/>
          </a:prstGeom>
          <a:noFill/>
          <a:ln>
            <a:noFill/>
          </a:ln>
        </p:spPr>
        <p:txBody>
          <a:bodyPr wrap="square" rtlCol="0">
            <a:spAutoFit/>
          </a:bodyPr>
          <a:lstStyle/>
          <a:p>
            <a:pPr marL="571500" indent="-571500" algn="just">
              <a:buFont typeface="Wingdings" panose="05000000000000000000" pitchFamily="2" charset="2"/>
              <a:buChar char="§"/>
            </a:pPr>
            <a:r>
              <a:rPr lang="en-US" sz="3600" dirty="0">
                <a:solidFill>
                  <a:schemeClr val="bg1"/>
                </a:solidFill>
              </a:rPr>
              <a:t>How is God’s Word to be preached/proclaimed?</a:t>
            </a:r>
          </a:p>
          <a:p>
            <a:pPr marL="571500" indent="-571500" algn="just">
              <a:buFont typeface="Wingdings" panose="05000000000000000000" pitchFamily="2" charset="2"/>
              <a:buChar char="§"/>
            </a:pPr>
            <a:r>
              <a:rPr lang="en-US" sz="3600" dirty="0">
                <a:solidFill>
                  <a:schemeClr val="bg1"/>
                </a:solidFill>
              </a:rPr>
              <a:t>How is the duty of proclaiming God’s Word to be faithfully carried out?</a:t>
            </a:r>
          </a:p>
        </p:txBody>
      </p:sp>
    </p:spTree>
    <p:extLst>
      <p:ext uri="{BB962C8B-B14F-4D97-AF65-F5344CB8AC3E}">
        <p14:creationId xmlns:p14="http://schemas.microsoft.com/office/powerpoint/2010/main" val="10693717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2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Outline of 2 Timothy 4:1-5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970318"/>
          </a:xfrm>
          <a:prstGeom prst="rect">
            <a:avLst/>
          </a:prstGeom>
          <a:noFill/>
          <a:ln>
            <a:noFill/>
          </a:ln>
        </p:spPr>
        <p:txBody>
          <a:bodyPr wrap="square" rtlCol="0">
            <a:spAutoFit/>
          </a:bodyPr>
          <a:lstStyle/>
          <a:p>
            <a:pPr marL="857250" lvl="0" indent="-857250" algn="just">
              <a:buFont typeface="+mj-lt"/>
              <a:buAutoNum type="romanUcPeriod"/>
            </a:pPr>
            <a:r>
              <a:rPr lang="en-US" sz="3600" dirty="0">
                <a:solidFill>
                  <a:schemeClr val="bg1"/>
                </a:solidFill>
              </a:rPr>
              <a:t>The Word of God is to be preached in light of </a:t>
            </a:r>
            <a:r>
              <a:rPr lang="en-US" sz="3600" b="1" u="sng" dirty="0">
                <a:solidFill>
                  <a:schemeClr val="bg1"/>
                </a:solidFill>
              </a:rPr>
              <a:t>eschatology</a:t>
            </a:r>
            <a:r>
              <a:rPr lang="en-US" sz="3600" dirty="0">
                <a:solidFill>
                  <a:schemeClr val="bg1"/>
                </a:solidFill>
              </a:rPr>
              <a:t> (4:1)</a:t>
            </a:r>
          </a:p>
          <a:p>
            <a:pPr marL="857250" lvl="0" indent="-857250" algn="just">
              <a:buFont typeface="+mj-lt"/>
              <a:buAutoNum type="romanUcPeriod"/>
            </a:pPr>
            <a:r>
              <a:rPr lang="en-US" sz="3600" dirty="0">
                <a:solidFill>
                  <a:schemeClr val="bg1"/>
                </a:solidFill>
              </a:rPr>
              <a:t>The Word of God is to be preached as </a:t>
            </a:r>
            <a:r>
              <a:rPr lang="en-US" sz="3600" b="1" u="sng" dirty="0">
                <a:solidFill>
                  <a:schemeClr val="bg1"/>
                </a:solidFill>
              </a:rPr>
              <a:t>exhortation</a:t>
            </a:r>
            <a:r>
              <a:rPr lang="en-US" sz="3600" dirty="0">
                <a:solidFill>
                  <a:schemeClr val="bg1"/>
                </a:solidFill>
              </a:rPr>
              <a:t> (4:2a)</a:t>
            </a:r>
          </a:p>
          <a:p>
            <a:pPr marL="857250" lvl="0" indent="-857250" algn="just">
              <a:buFont typeface="+mj-lt"/>
              <a:buAutoNum type="romanUcPeriod"/>
            </a:pPr>
            <a:r>
              <a:rPr lang="en-US" sz="3600" dirty="0">
                <a:solidFill>
                  <a:schemeClr val="bg1"/>
                </a:solidFill>
              </a:rPr>
              <a:t>The Word of God is to be preached </a:t>
            </a:r>
            <a:r>
              <a:rPr lang="en-US" sz="3600" b="1" u="sng" dirty="0">
                <a:solidFill>
                  <a:schemeClr val="bg1"/>
                </a:solidFill>
              </a:rPr>
              <a:t>expediently</a:t>
            </a:r>
            <a:r>
              <a:rPr lang="en-US" sz="3600" dirty="0">
                <a:solidFill>
                  <a:schemeClr val="bg1"/>
                </a:solidFill>
              </a:rPr>
              <a:t> (4:2b)</a:t>
            </a:r>
          </a:p>
          <a:p>
            <a:pPr marL="857250" lvl="0" indent="-857250" algn="just">
              <a:buFont typeface="+mj-lt"/>
              <a:buAutoNum type="romanUcPeriod"/>
            </a:pPr>
            <a:r>
              <a:rPr lang="en-US" sz="3600" dirty="0">
                <a:solidFill>
                  <a:schemeClr val="bg1"/>
                </a:solidFill>
              </a:rPr>
              <a:t>The Word of God is to be preached </a:t>
            </a:r>
            <a:r>
              <a:rPr lang="en-US" sz="3600" b="1" u="sng" dirty="0">
                <a:solidFill>
                  <a:schemeClr val="bg1"/>
                </a:solidFill>
              </a:rPr>
              <a:t>effectually</a:t>
            </a:r>
            <a:r>
              <a:rPr lang="en-US" sz="3600" dirty="0">
                <a:solidFill>
                  <a:schemeClr val="bg1"/>
                </a:solidFill>
              </a:rPr>
              <a:t> (4:2c)</a:t>
            </a:r>
          </a:p>
          <a:p>
            <a:pPr marL="857250" lvl="0" indent="-857250" algn="just">
              <a:buFont typeface="+mj-lt"/>
              <a:buAutoNum type="romanUcPeriod"/>
            </a:pPr>
            <a:r>
              <a:rPr lang="en-US" sz="3600" dirty="0">
                <a:solidFill>
                  <a:schemeClr val="bg1"/>
                </a:solidFill>
              </a:rPr>
              <a:t>The Word of God is to be preached as </a:t>
            </a:r>
            <a:r>
              <a:rPr lang="en-US" sz="3600" b="1" u="sng" dirty="0">
                <a:solidFill>
                  <a:schemeClr val="bg1"/>
                </a:solidFill>
              </a:rPr>
              <a:t>essential</a:t>
            </a:r>
            <a:r>
              <a:rPr lang="en-US" sz="3600" dirty="0">
                <a:solidFill>
                  <a:schemeClr val="bg1"/>
                </a:solidFill>
              </a:rPr>
              <a:t> (4:3-4)</a:t>
            </a:r>
          </a:p>
          <a:p>
            <a:pPr marL="857250" lvl="0" indent="-857250" algn="just">
              <a:buFont typeface="+mj-lt"/>
              <a:buAutoNum type="romanUcPeriod"/>
            </a:pPr>
            <a:r>
              <a:rPr lang="en-US" sz="3600" dirty="0">
                <a:solidFill>
                  <a:schemeClr val="bg1"/>
                </a:solidFill>
              </a:rPr>
              <a:t>The Word of God is to be preached with </a:t>
            </a:r>
            <a:r>
              <a:rPr lang="en-US" sz="3600" b="1" u="sng" dirty="0">
                <a:solidFill>
                  <a:schemeClr val="bg1"/>
                </a:solidFill>
              </a:rPr>
              <a:t>endurance</a:t>
            </a:r>
            <a:r>
              <a:rPr lang="en-US" sz="3600" dirty="0">
                <a:solidFill>
                  <a:schemeClr val="bg1"/>
                </a:solidFill>
              </a:rPr>
              <a:t> (4:5)</a:t>
            </a:r>
          </a:p>
        </p:txBody>
      </p:sp>
    </p:spTree>
    <p:extLst>
      <p:ext uri="{BB962C8B-B14F-4D97-AF65-F5344CB8AC3E}">
        <p14:creationId xmlns:p14="http://schemas.microsoft.com/office/powerpoint/2010/main" val="628437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6750"/>
                            </p:stCondLst>
                            <p:childTnLst>
                              <p:par>
                                <p:cTn id="17" presetID="10" presetClass="entr" presetSubtype="0" fill="hold" nodeType="after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000"/>
                            </p:stCondLst>
                            <p:childTnLst>
                              <p:par>
                                <p:cTn id="21" presetID="10" presetClass="entr" presetSubtype="0" fill="hold" nodeType="after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1250"/>
                            </p:stCondLst>
                            <p:childTnLst>
                              <p:par>
                                <p:cTn id="25" presetID="10" presetClass="entr" presetSubtype="0" fill="hold" nodeType="afterEffect">
                                  <p:stCondLst>
                                    <p:cond delay="50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Preaching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84775"/>
          </a:xfrm>
          <a:prstGeom prst="rect">
            <a:avLst/>
          </a:prstGeom>
          <a:noFill/>
          <a:ln>
            <a:noFill/>
          </a:ln>
        </p:spPr>
        <p:txBody>
          <a:bodyPr wrap="square" rtlCol="0">
            <a:spAutoFit/>
          </a:bodyPr>
          <a:lstStyle/>
          <a:p>
            <a:pPr marL="857250" indent="-857250" algn="just">
              <a:buFont typeface="+mj-lt"/>
              <a:buAutoNum type="romanUcPeriod"/>
            </a:pPr>
            <a:r>
              <a:rPr lang="en-US" sz="3200" b="1" dirty="0">
                <a:solidFill>
                  <a:schemeClr val="bg1"/>
                </a:solidFill>
              </a:rPr>
              <a:t>The Word of God is to be preached in light of eschatology (4:1)</a:t>
            </a:r>
          </a:p>
        </p:txBody>
      </p:sp>
      <p:sp>
        <p:nvSpPr>
          <p:cNvPr id="5" name="TextBox 4">
            <a:extLst>
              <a:ext uri="{FF2B5EF4-FFF2-40B4-BE49-F238E27FC236}">
                <a16:creationId xmlns:a16="http://schemas.microsoft.com/office/drawing/2014/main" id="{5C8B8021-23E7-4BD1-83A9-98791F0D94F9}"/>
              </a:ext>
            </a:extLst>
          </p:cNvPr>
          <p:cNvSpPr txBox="1"/>
          <p:nvPr/>
        </p:nvSpPr>
        <p:spPr>
          <a:xfrm>
            <a:off x="262554" y="1835098"/>
            <a:ext cx="11661731" cy="954107"/>
          </a:xfrm>
          <a:prstGeom prst="rect">
            <a:avLst/>
          </a:prstGeom>
          <a:noFill/>
          <a:ln>
            <a:noFill/>
          </a:ln>
        </p:spPr>
        <p:txBody>
          <a:bodyPr wrap="square" rtlCol="0">
            <a:spAutoFit/>
          </a:bodyPr>
          <a:lstStyle/>
          <a:p>
            <a:pPr algn="just"/>
            <a:r>
              <a:rPr lang="en-US" sz="2800" i="1" dirty="0">
                <a:solidFill>
                  <a:schemeClr val="bg1"/>
                </a:solidFill>
              </a:rPr>
              <a:t>I solemnly charge you in the presence of God and of Christ Jesus, who is to judge the living and the dead, and by His appearing and His kingdom: </a:t>
            </a:r>
            <a:endParaRPr lang="en-US" sz="2800" dirty="0">
              <a:solidFill>
                <a:schemeClr val="bg1"/>
              </a:solidFill>
            </a:endParaRPr>
          </a:p>
        </p:txBody>
      </p:sp>
    </p:spTree>
    <p:extLst>
      <p:ext uri="{BB962C8B-B14F-4D97-AF65-F5344CB8AC3E}">
        <p14:creationId xmlns:p14="http://schemas.microsoft.com/office/powerpoint/2010/main" val="881963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Corinthians 5:10</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754326"/>
          </a:xfrm>
          <a:prstGeom prst="rect">
            <a:avLst/>
          </a:prstGeom>
          <a:noFill/>
          <a:ln>
            <a:noFill/>
          </a:ln>
        </p:spPr>
        <p:txBody>
          <a:bodyPr wrap="square" rtlCol="0">
            <a:spAutoFit/>
          </a:bodyPr>
          <a:lstStyle/>
          <a:p>
            <a:pPr algn="just"/>
            <a:r>
              <a:rPr lang="en-US" sz="3600" i="1" dirty="0">
                <a:solidFill>
                  <a:schemeClr val="bg1"/>
                </a:solidFill>
              </a:rPr>
              <a:t>For we must all appear before the judgment seat of Christ, so that each one may be recompensed for his deeds in the body, according to what he has done, whether good or bad. </a:t>
            </a:r>
            <a:endParaRPr lang="en-US" sz="3600" dirty="0">
              <a:solidFill>
                <a:schemeClr val="bg1"/>
              </a:solidFill>
            </a:endParaRPr>
          </a:p>
        </p:txBody>
      </p:sp>
    </p:spTree>
    <p:extLst>
      <p:ext uri="{BB962C8B-B14F-4D97-AF65-F5344CB8AC3E}">
        <p14:creationId xmlns:p14="http://schemas.microsoft.com/office/powerpoint/2010/main" val="156391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BD8E5-A18E-435C-B431-90A6B59F4B6F}">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12566</TotalTime>
  <Words>869</Words>
  <Application>Microsoft Office PowerPoint</Application>
  <PresentationFormat>Widescreen</PresentationFormat>
  <Paragraphs>57</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108</cp:revision>
  <dcterms:created xsi:type="dcterms:W3CDTF">2018-11-24T16:00:56Z</dcterms:created>
  <dcterms:modified xsi:type="dcterms:W3CDTF">2020-02-08T17:09:23Z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